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9" r:id="rId11"/>
    <p:sldId id="272" r:id="rId12"/>
    <p:sldId id="273" r:id="rId13"/>
    <p:sldId id="274" r:id="rId14"/>
    <p:sldId id="276" r:id="rId15"/>
    <p:sldId id="277" r:id="rId16"/>
    <p:sldId id="278" r:id="rId17"/>
    <p:sldId id="258" r:id="rId18"/>
    <p:sldId id="259" r:id="rId19"/>
    <p:sldId id="275" r:id="rId20"/>
    <p:sldId id="260" r:id="rId21"/>
    <p:sldId id="261" r:id="rId22"/>
    <p:sldId id="262" r:id="rId23"/>
    <p:sldId id="263" r:id="rId24"/>
    <p:sldId id="280" r:id="rId25"/>
    <p:sldId id="281" r:id="rId26"/>
    <p:sldId id="283" r:id="rId27"/>
    <p:sldId id="284" r:id="rId28"/>
    <p:sldId id="285" r:id="rId29"/>
    <p:sldId id="286" r:id="rId30"/>
    <p:sldId id="288" r:id="rId31"/>
    <p:sldId id="282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300" r:id="rId40"/>
    <p:sldId id="295" r:id="rId41"/>
    <p:sldId id="296" r:id="rId42"/>
    <p:sldId id="297" r:id="rId43"/>
    <p:sldId id="299" r:id="rId44"/>
    <p:sldId id="298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6711"/>
          </a:xfrm>
        </p:spPr>
        <p:txBody>
          <a:bodyPr/>
          <a:lstStyle/>
          <a:p>
            <a:r>
              <a:rPr lang="uk-UA" dirty="0" smtClean="0"/>
              <a:t>Тип Круглі черви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5058" name="Picture 2" descr="http://science.compulenta.ru/upload/iblock/690/Z1800108-LM_of_the_nematode_worm,_Caenorhabditis_elegans-SP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654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Круглі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dirty="0" smtClean="0"/>
              <a:t>Найдовша тварина на Землі  - морський черв </a:t>
            </a:r>
            <a:r>
              <a:rPr lang="uk-UA" sz="2000" dirty="0" err="1" smtClean="0"/>
              <a:t>лінеус</a:t>
            </a:r>
            <a:r>
              <a:rPr lang="uk-UA" sz="2000" dirty="0" smtClean="0"/>
              <a:t> довгий (60 м?)</a:t>
            </a:r>
            <a:endParaRPr lang="ru-RU" sz="2000" dirty="0"/>
          </a:p>
        </p:txBody>
      </p:sp>
      <p:pic>
        <p:nvPicPr>
          <p:cNvPr id="34818" name="Picture 2" descr="http://www.sjoharen.com/gallery/fprw/sjoharen/1721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8136904" cy="5424603"/>
          </a:xfrm>
          <a:prstGeom prst="rect">
            <a:avLst/>
          </a:prstGeom>
          <a:noFill/>
        </p:spPr>
      </p:pic>
      <p:pic>
        <p:nvPicPr>
          <p:cNvPr id="34820" name="Picture 4" descr="http://www.afblum.be/bioafb/20110502/linelo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3096344" cy="2322258"/>
          </a:xfrm>
          <a:prstGeom prst="rect">
            <a:avLst/>
          </a:prstGeom>
          <a:noFill/>
        </p:spPr>
      </p:pic>
      <p:pic>
        <p:nvPicPr>
          <p:cNvPr id="34822" name="Picture 6" descr="http://uh.ru/files/a/21/5101/images/1238524986_1238440413_4erv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620688"/>
            <a:ext cx="1872208" cy="175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Круглі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Тіло </a:t>
            </a:r>
            <a:r>
              <a:rPr lang="uk-UA" sz="2400" dirty="0" err="1" smtClean="0"/>
              <a:t>несегментоване</a:t>
            </a:r>
            <a:r>
              <a:rPr lang="uk-UA" sz="2400" dirty="0" smtClean="0"/>
              <a:t>, веретеноподібне, регенерація слабка</a:t>
            </a:r>
            <a:endParaRPr lang="ru-RU" sz="2400" dirty="0"/>
          </a:p>
        </p:txBody>
      </p:sp>
      <p:pic>
        <p:nvPicPr>
          <p:cNvPr id="29698" name="Picture 2" descr="Немат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560840" cy="5765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Круглі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Під шкірно-мускульним мішком – первинна порожнина, заповнена рідиною</a:t>
            </a:r>
            <a:endParaRPr lang="ru-RU" sz="2800" dirty="0"/>
          </a:p>
        </p:txBody>
      </p:sp>
      <p:pic>
        <p:nvPicPr>
          <p:cNvPr id="30722" name="Picture 2" descr="http://xn--80abjdoczp.xn--p1ai/uploads/posts/2011-08/1314620789_kartoshka-nematoda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139136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Круглі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Травна система незамкнена</a:t>
            </a:r>
            <a:endParaRPr lang="ru-RU" sz="2800" dirty="0"/>
          </a:p>
        </p:txBody>
      </p:sp>
      <p:pic>
        <p:nvPicPr>
          <p:cNvPr id="31746" name="Picture 2" descr="http://upload.wikimedia.org/wikipedia/commons/thumb/9/90/Nematoda-Anatomy.svg/220px-Nematoda-Anatomy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1728192" cy="5687322"/>
          </a:xfrm>
          <a:prstGeom prst="rect">
            <a:avLst/>
          </a:prstGeom>
          <a:noFill/>
        </p:spPr>
      </p:pic>
      <p:pic>
        <p:nvPicPr>
          <p:cNvPr id="31748" name="Picture 4" descr="http://gold.e-gloryon.com/userdata/images/nemat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908" y="620688"/>
            <a:ext cx="5544616" cy="55446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476672"/>
            <a:ext cx="686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Рот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2060848"/>
            <a:ext cx="108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Кишка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517232"/>
            <a:ext cx="15440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Анальний </a:t>
            </a:r>
          </a:p>
          <a:p>
            <a:r>
              <a:rPr lang="uk-UA" sz="2400" dirty="0" smtClean="0"/>
              <a:t>отвір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1340768"/>
            <a:ext cx="1061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Глотка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Круглі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Дихальної і кровоносної систем немає</a:t>
            </a:r>
            <a:endParaRPr lang="ru-RU" sz="2800" dirty="0"/>
          </a:p>
        </p:txBody>
      </p:sp>
      <p:pic>
        <p:nvPicPr>
          <p:cNvPr id="33798" name="Picture 6" descr="http://science.compulenta.ru/upload/iblock/422/eleg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6997589" cy="5548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Круглі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Видільна система</a:t>
            </a:r>
            <a:endParaRPr lang="ru-RU" sz="2800" dirty="0"/>
          </a:p>
        </p:txBody>
      </p:sp>
      <p:pic>
        <p:nvPicPr>
          <p:cNvPr id="36866" name="Picture 2" descr="http://upload.wikimedia.org/wikipedia/commons/thumb/9/90/Nematoda-Anatomy.svg/220px-Nematoda-Anatomy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3963"/>
            <a:ext cx="1800200" cy="5924297"/>
          </a:xfrm>
          <a:prstGeom prst="rect">
            <a:avLst/>
          </a:prstGeom>
          <a:noFill/>
        </p:spPr>
      </p:pic>
      <p:pic>
        <p:nvPicPr>
          <p:cNvPr id="36868" name="Picture 4" descr="http://nematode.unl.edu/helicodi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44824"/>
            <a:ext cx="5177701" cy="42790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7704" y="1268760"/>
            <a:ext cx="2109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/>
              <a:t>Шийна залоза </a:t>
            </a:r>
          </a:p>
          <a:p>
            <a:pPr algn="r"/>
            <a:r>
              <a:rPr lang="uk-UA" dirty="0" smtClean="0"/>
              <a:t>(видозмінений</a:t>
            </a:r>
          </a:p>
          <a:p>
            <a:pPr algn="r"/>
            <a:r>
              <a:rPr lang="uk-UA" dirty="0" smtClean="0"/>
              <a:t> </a:t>
            </a:r>
            <a:r>
              <a:rPr lang="uk-UA" dirty="0" err="1" smtClean="0"/>
              <a:t>протонефридій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2636912"/>
            <a:ext cx="16289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/>
              <a:t>Видільний </a:t>
            </a:r>
          </a:p>
          <a:p>
            <a:pPr algn="r"/>
            <a:r>
              <a:rPr lang="uk-UA" sz="2400" dirty="0" smtClean="0"/>
              <a:t>отвір</a:t>
            </a: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1907704" y="1628800"/>
            <a:ext cx="288032" cy="12961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572000" y="1052736"/>
            <a:ext cx="39403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/>
              <a:t>Тверді продукти обміну </a:t>
            </a:r>
          </a:p>
          <a:p>
            <a:pPr algn="r"/>
            <a:r>
              <a:rPr lang="uk-UA" sz="2400" dirty="0" smtClean="0"/>
              <a:t>ізолюються і накопичуються </a:t>
            </a:r>
          </a:p>
          <a:p>
            <a:pPr algn="r"/>
            <a:r>
              <a:rPr lang="uk-UA" sz="2400" dirty="0" smtClean="0"/>
              <a:t>в тілі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Круглі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Нервова система</a:t>
            </a:r>
            <a:endParaRPr lang="ru-RU" sz="2800" dirty="0"/>
          </a:p>
        </p:txBody>
      </p:sp>
      <p:pic>
        <p:nvPicPr>
          <p:cNvPr id="35842" name="Picture 2" descr="http://upload.wikimedia.org/wikipedia/commons/thumb/9/90/Nematoda-Anatomy.svg/220px-Nematoda-Anatomy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1772351" cy="5832648"/>
          </a:xfrm>
          <a:prstGeom prst="rect">
            <a:avLst/>
          </a:prstGeom>
          <a:noFill/>
        </p:spPr>
      </p:pic>
      <p:pic>
        <p:nvPicPr>
          <p:cNvPr id="35844" name="Picture 4" descr="http://www.infuture.ru/filemanager/elegans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556792"/>
            <a:ext cx="6210637" cy="36812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1124744"/>
            <a:ext cx="3317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Навкологлоткове кільце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284984"/>
            <a:ext cx="15247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Спинний </a:t>
            </a:r>
          </a:p>
          <a:p>
            <a:r>
              <a:rPr lang="uk-UA" sz="2400" dirty="0" smtClean="0"/>
              <a:t>нервовий </a:t>
            </a:r>
          </a:p>
          <a:p>
            <a:r>
              <a:rPr lang="uk-UA" sz="2400" dirty="0" smtClean="0"/>
              <a:t>стовбур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916832"/>
            <a:ext cx="15408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/>
              <a:t>Черевний </a:t>
            </a:r>
          </a:p>
          <a:p>
            <a:pPr algn="r"/>
            <a:r>
              <a:rPr lang="uk-UA" sz="2400" dirty="0" smtClean="0"/>
              <a:t>нервовий </a:t>
            </a:r>
          </a:p>
          <a:p>
            <a:pPr algn="r"/>
            <a:r>
              <a:rPr lang="uk-UA" sz="2400" dirty="0" smtClean="0"/>
              <a:t>стовбур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2996952"/>
            <a:ext cx="466191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000" dirty="0" smtClean="0"/>
              <a:t>У піддослідного </a:t>
            </a:r>
          </a:p>
          <a:p>
            <a:pPr algn="r"/>
            <a:r>
              <a:rPr lang="uk-UA" sz="2000" dirty="0" smtClean="0"/>
              <a:t>круглого черва </a:t>
            </a:r>
          </a:p>
          <a:p>
            <a:pPr algn="r"/>
            <a:r>
              <a:rPr lang="uk-UA" sz="2000" dirty="0" smtClean="0"/>
              <a:t>налічили всього </a:t>
            </a:r>
          </a:p>
          <a:p>
            <a:pPr algn="r"/>
            <a:r>
              <a:rPr lang="uk-UA" sz="2000" dirty="0" smtClean="0"/>
              <a:t>300 нервових клітин.</a:t>
            </a:r>
          </a:p>
          <a:p>
            <a:pPr algn="r"/>
            <a:r>
              <a:rPr lang="uk-UA" sz="2000" dirty="0" smtClean="0"/>
              <a:t>Учені встановили </a:t>
            </a:r>
          </a:p>
          <a:p>
            <a:pPr algn="r"/>
            <a:r>
              <a:rPr lang="uk-UA" sz="2000" dirty="0" smtClean="0"/>
              <a:t>усі </a:t>
            </a:r>
            <a:r>
              <a:rPr lang="uk-UA" sz="2000" dirty="0" err="1" smtClean="0"/>
              <a:t>зв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язки</a:t>
            </a:r>
            <a:r>
              <a:rPr lang="uk-UA" sz="2000" dirty="0" smtClean="0"/>
              <a:t>  між ними і </a:t>
            </a:r>
          </a:p>
          <a:p>
            <a:pPr algn="r"/>
            <a:r>
              <a:rPr lang="uk-UA" sz="2000" dirty="0" smtClean="0"/>
              <a:t>створили першу штучну нервову систему</a:t>
            </a: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Круглі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Клас Нематоди – вільноживучі і паразити рослин і тварин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1026" name="Picture 2" descr="http://aqua-room.com/wp-content/uploads/2011/01/aqua30_nemato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407172" cy="5747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Круглі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Хижий гриб полює на нематоду за допомогою клейких кілець</a:t>
            </a:r>
            <a:endParaRPr lang="ru-RU" sz="2400" dirty="0"/>
          </a:p>
        </p:txBody>
      </p:sp>
      <p:pic>
        <p:nvPicPr>
          <p:cNvPr id="16386" name="Picture 2" descr="http://pit.dirty.ru/dirty/1/2011/08/11/25915-170332-2b72ef3377f8069afc5de759c52f48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7096924" cy="5691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Круглі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dirty="0" smtClean="0"/>
              <a:t>На нематод полюють деякі рослини за допомогою підземних листків</a:t>
            </a:r>
            <a:endParaRPr lang="ru-RU" sz="2000" dirty="0"/>
          </a:p>
        </p:txBody>
      </p:sp>
      <p:pic>
        <p:nvPicPr>
          <p:cNvPr id="32770" name="Picture 2" descr="Изображение верхней поверхности листа P. minensis, полученное под сканирующим электронным микроскоп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451673" cy="5489402"/>
          </a:xfrm>
          <a:prstGeom prst="rect">
            <a:avLst/>
          </a:prstGeom>
          <a:noFill/>
        </p:spPr>
      </p:pic>
      <p:pic>
        <p:nvPicPr>
          <p:cNvPr id="32774" name="Picture 6" descr="http://t1.gstatic.com/images?q=tbn:ANd9GcTFH0Gr8vTIKwUwOjGHEZLN0Ts1q4Qxoc8U2LiW6dji3jDfqyG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1" y="2924944"/>
            <a:ext cx="4104457" cy="3275435"/>
          </a:xfrm>
          <a:prstGeom prst="rect">
            <a:avLst/>
          </a:prstGeom>
          <a:noFill/>
        </p:spPr>
      </p:pic>
      <p:pic>
        <p:nvPicPr>
          <p:cNvPr id="32776" name="Picture 8" descr="Внешний вид &lt;i&gt;Philcoxia minensis,&lt;/i&gt; растения-эндемика горных субтропических саванн Бразилии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1" y="2996952"/>
            <a:ext cx="3975901" cy="324035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99592" y="2996952"/>
            <a:ext cx="25228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Philcoxia</a:t>
            </a:r>
            <a:r>
              <a:rPr lang="en-US" sz="2400" dirty="0" smtClean="0"/>
              <a:t> </a:t>
            </a:r>
            <a:r>
              <a:rPr lang="en-US" sz="2400" dirty="0" err="1" smtClean="0"/>
              <a:t>minensis</a:t>
            </a:r>
            <a:r>
              <a:rPr lang="uk-UA" sz="2400" dirty="0" smtClean="0"/>
              <a:t> </a:t>
            </a:r>
          </a:p>
          <a:p>
            <a:r>
              <a:rPr lang="uk-UA" sz="2400" dirty="0" smtClean="0"/>
              <a:t>закопує листки </a:t>
            </a:r>
          </a:p>
          <a:p>
            <a:r>
              <a:rPr lang="uk-UA" sz="2400" dirty="0" smtClean="0"/>
              <a:t>в пісок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2708920"/>
            <a:ext cx="1540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Нематода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48264" y="3717032"/>
            <a:ext cx="14205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/>
              <a:t>Вирости </a:t>
            </a:r>
          </a:p>
          <a:p>
            <a:pPr algn="ctr"/>
            <a:r>
              <a:rPr lang="uk-UA" sz="2400" dirty="0" smtClean="0"/>
              <a:t>на листку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Круглі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Двобічносиметричні тришарові роздільностатеві тварини</a:t>
            </a:r>
            <a:endParaRPr lang="ru-RU" sz="2400" dirty="0"/>
          </a:p>
        </p:txBody>
      </p:sp>
      <p:pic>
        <p:nvPicPr>
          <p:cNvPr id="21506" name="Picture 2" descr="http://www.aquafanat.com.ua/uploads/pages/pages-zG71DyT3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42908" cy="5675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Круглі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093296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Спеціально розведеними вільноживучими нематодами годують акваріумних рибок </a:t>
            </a:r>
            <a:endParaRPr lang="ru-RU" sz="2400" dirty="0"/>
          </a:p>
        </p:txBody>
      </p:sp>
      <p:pic>
        <p:nvPicPr>
          <p:cNvPr id="17410" name="Picture 2" descr="http://static.diary.ru/userdir/2/9/5/7/2957686/74326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174682" cy="5449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Круглі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Клас Коловертки часто виділяють в окремий тип</a:t>
            </a:r>
            <a:endParaRPr lang="ru-RU" sz="2800" dirty="0"/>
          </a:p>
        </p:txBody>
      </p:sp>
      <p:pic>
        <p:nvPicPr>
          <p:cNvPr id="18434" name="Picture 2" descr="http://aquaplantfish.narod.ru/kormlenie/kolovratki/kolovrat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561601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Круглі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20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Коловертки мають сталу кількість клітин і мікроскопічні розміри</a:t>
            </a:r>
            <a:endParaRPr lang="ru-RU" sz="2800" dirty="0"/>
          </a:p>
        </p:txBody>
      </p:sp>
      <p:pic>
        <p:nvPicPr>
          <p:cNvPr id="19458" name="Picture 2" descr=" инфузории-туфельки, коловратки (Brachionus rubens и Philodina, бактери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416825" cy="52977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1844824"/>
            <a:ext cx="1479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Інфузорія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20272" y="2060848"/>
            <a:ext cx="1479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Інфузорія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772493">
            <a:off x="4314474" y="1914749"/>
            <a:ext cx="1281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Бактерії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581128"/>
            <a:ext cx="22184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/>
              <a:t>Коловертки </a:t>
            </a:r>
          </a:p>
          <a:p>
            <a:pPr algn="ctr"/>
            <a:r>
              <a:rPr lang="uk-UA" sz="2400" dirty="0" err="1" smtClean="0"/>
              <a:t>брахіонуси</a:t>
            </a:r>
            <a:r>
              <a:rPr lang="uk-UA" sz="2400" dirty="0" smtClean="0"/>
              <a:t>, </a:t>
            </a:r>
          </a:p>
          <a:p>
            <a:pPr algn="ctr"/>
            <a:r>
              <a:rPr lang="uk-UA" sz="2400" dirty="0" smtClean="0"/>
              <a:t>одна з – яйцем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4365104"/>
            <a:ext cx="17824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Коловертки </a:t>
            </a:r>
          </a:p>
          <a:p>
            <a:r>
              <a:rPr lang="uk-UA" sz="2400" dirty="0" err="1" smtClean="0"/>
              <a:t>філодини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620688"/>
            <a:ext cx="19105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Велика інфузорія </a:t>
            </a:r>
          </a:p>
          <a:p>
            <a:r>
              <a:rPr lang="uk-UA" dirty="0" smtClean="0"/>
              <a:t>може з</a:t>
            </a:r>
            <a:r>
              <a:rPr lang="en-US" dirty="0" smtClean="0"/>
              <a:t>’</a:t>
            </a:r>
            <a:r>
              <a:rPr lang="uk-UA" dirty="0" smtClean="0"/>
              <a:t>їсти </a:t>
            </a:r>
          </a:p>
          <a:p>
            <a:r>
              <a:rPr lang="uk-UA" dirty="0" smtClean="0"/>
              <a:t>малу коловертку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Круглі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1800" dirty="0" smtClean="0"/>
              <a:t>Коловертка фільтрує воду і рухається за допомогою війок біля ротового отвору</a:t>
            </a:r>
            <a:endParaRPr lang="ru-RU" sz="1800" dirty="0"/>
          </a:p>
        </p:txBody>
      </p:sp>
      <p:pic>
        <p:nvPicPr>
          <p:cNvPr id="20482" name="Picture 2" descr=" ротик брахионуса с т.н. коловращательным аппаратом, у филодины практически то же самое 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707560" cy="55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Круглий черв аскарида людська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Самці до 30 см і самки до 40 см живуть у кишечнику людини</a:t>
            </a:r>
            <a:endParaRPr lang="ru-RU" sz="2400" dirty="0"/>
          </a:p>
        </p:txBody>
      </p:sp>
      <p:pic>
        <p:nvPicPr>
          <p:cNvPr id="2050" name="Picture 2" descr="http://www.health-ua.org/img/photo/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30394" cy="5217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Аскарида людська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Опорну функцію виконує кутикула, шкірно-мускульний мішок і рідина в первинній порожнині </a:t>
            </a:r>
            <a:endParaRPr lang="ru-RU" sz="2400" dirty="0"/>
          </a:p>
        </p:txBody>
      </p:sp>
      <p:pic>
        <p:nvPicPr>
          <p:cNvPr id="38916" name="Picture 4" descr="http://www.medbio-kgmu.ru/Graphics/39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92696"/>
            <a:ext cx="4943589" cy="528964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1412776"/>
            <a:ext cx="1414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Кутикула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1052736"/>
            <a:ext cx="28647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/>
              <a:t>Шкірно-мускульний</a:t>
            </a:r>
          </a:p>
          <a:p>
            <a:pPr algn="r"/>
            <a:r>
              <a:rPr lang="uk-UA" sz="2400" dirty="0" smtClean="0"/>
              <a:t>мішок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933056"/>
            <a:ext cx="27526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Первинна </a:t>
            </a:r>
          </a:p>
          <a:p>
            <a:r>
              <a:rPr lang="uk-UA" sz="2400" dirty="0" smtClean="0"/>
              <a:t>порожнина тіла, </a:t>
            </a:r>
          </a:p>
          <a:p>
            <a:r>
              <a:rPr lang="uk-UA" sz="2400" dirty="0" smtClean="0"/>
              <a:t>заповнена рідиною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4365104"/>
            <a:ext cx="17055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/>
              <a:t>М</a:t>
            </a:r>
            <a:r>
              <a:rPr lang="en-US" sz="2400" dirty="0" smtClean="0"/>
              <a:t>’</a:t>
            </a:r>
            <a:r>
              <a:rPr lang="uk-UA" sz="2400" dirty="0" smtClean="0"/>
              <a:t>язи </a:t>
            </a:r>
          </a:p>
          <a:p>
            <a:pPr algn="r"/>
            <a:r>
              <a:rPr lang="uk-UA" sz="2400" dirty="0" smtClean="0"/>
              <a:t>тільки </a:t>
            </a:r>
          </a:p>
          <a:p>
            <a:pPr algn="r"/>
            <a:r>
              <a:rPr lang="uk-UA" sz="2400" dirty="0" smtClean="0"/>
              <a:t>повздовжні</a:t>
            </a:r>
            <a:endParaRPr lang="ru-RU" sz="2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63688" y="1772816"/>
            <a:ext cx="648072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300192" y="1412776"/>
            <a:ext cx="936104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619672" y="4221088"/>
            <a:ext cx="1368152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Аскарида людська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Травна система пристосована до рідкого вмісту людського кишечника</a:t>
            </a:r>
            <a:endParaRPr lang="ru-RU" sz="2800" dirty="0"/>
          </a:p>
        </p:txBody>
      </p:sp>
      <p:pic>
        <p:nvPicPr>
          <p:cNvPr id="40962" name="Picture 2" descr="http://www.bestreferat.ru/images/paper/34/09/43609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00808"/>
            <a:ext cx="8985961" cy="3477742"/>
          </a:xfrm>
          <a:prstGeom prst="rect">
            <a:avLst/>
          </a:prstGeom>
          <a:noFill/>
        </p:spPr>
      </p:pic>
      <p:sp>
        <p:nvSpPr>
          <p:cNvPr id="40966" name="AutoShape 6" descr="data:image/jpeg;base64,/9j/4AAQSkZJRgABAQAAAQABAAD/2wCEAAkGBggGAgkIBwgKCQkKAgoCAgICAg4HCAUKExAVFBMQEhIXGyYeFxkjGRISHy8gIycpLCwsFR4xNTAqNSYrLCkBCQoKBQUFDQUFDSkYEhgpKSkpKSkpKSkpKSkpKSkpKSkpKSkpKSkpKSkpKSkpKSkpKSkpKSkpKSkpKSkpKSkpKf/AABEIAKoBKAMBIgACEQEDEQH/xAAVAAEBAAAAAAAAAAAAAAAAAAAAB//EABQQAQAAAAAAAAAAAAAAAAAAAAD/xAAWAQEBAQAAAAAAAAAAAAAAAAAAAgH/xAAUEQEAAAAAAAAAAAAAAAAAAAAA/9oADAMBAAIRAxEAPwC4AJ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8" name="Picture 8" descr="http://www.ergonomica.info/upload/iblock/62a/beliy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105"/>
            <a:ext cx="3275856" cy="792088"/>
          </a:xfrm>
          <a:prstGeom prst="rect">
            <a:avLst/>
          </a:prstGeom>
          <a:noFill/>
        </p:spPr>
      </p:pic>
      <p:pic>
        <p:nvPicPr>
          <p:cNvPr id="40970" name="Picture 10" descr="http://www.ergonomica.info/upload/iblock/62a/beliy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005064"/>
            <a:ext cx="1403648" cy="864097"/>
          </a:xfrm>
          <a:prstGeom prst="rect">
            <a:avLst/>
          </a:prstGeom>
          <a:noFill/>
        </p:spPr>
      </p:pic>
      <p:pic>
        <p:nvPicPr>
          <p:cNvPr id="40972" name="Picture 12" descr="http://www.ergonomica.info/upload/iblock/62a/beliy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24744"/>
            <a:ext cx="2335188" cy="1080543"/>
          </a:xfrm>
          <a:prstGeom prst="rect">
            <a:avLst/>
          </a:prstGeom>
          <a:noFill/>
        </p:spPr>
      </p:pic>
      <p:pic>
        <p:nvPicPr>
          <p:cNvPr id="40974" name="Picture 14" descr="http://www.ergonomica.info/upload/iblock/62a/beliy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00" y="2492896"/>
            <a:ext cx="1882236" cy="108054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1520" y="3140968"/>
            <a:ext cx="686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Рот 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293096"/>
            <a:ext cx="1061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Глотка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1772816"/>
            <a:ext cx="108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Кишка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72200" y="4005064"/>
            <a:ext cx="2202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Анальний отвір</a:t>
            </a: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Аскарида людська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Органів прикріплення немає, постійно повзе вперед</a:t>
            </a:r>
            <a:endParaRPr lang="ru-RU" sz="2800" dirty="0"/>
          </a:p>
        </p:txBody>
      </p:sp>
      <p:pic>
        <p:nvPicPr>
          <p:cNvPr id="41986" name="Picture 2" descr="Аскаридоз является наиболее частым гельминтозом, распространенным по всей Зем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164288" cy="55267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5589240"/>
            <a:ext cx="1984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Рот аскариди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Аскарида людська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20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Нервова і видільна система розвинуті слабко, органів чуттів немає</a:t>
            </a:r>
            <a:endParaRPr lang="ru-RU" sz="2800" dirty="0"/>
          </a:p>
        </p:txBody>
      </p:sp>
      <p:pic>
        <p:nvPicPr>
          <p:cNvPr id="43012" name="Picture 4" descr="http://dl.schoolnet.by:81/file.php/69/Additional/images/add_7550c8b59ee6c6061262481b881d673c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279502" cy="5472608"/>
          </a:xfrm>
          <a:prstGeom prst="rect">
            <a:avLst/>
          </a:prstGeom>
          <a:noFill/>
        </p:spPr>
      </p:pic>
      <p:pic>
        <p:nvPicPr>
          <p:cNvPr id="43014" name="Picture 6" descr="http://www.ergonomica.info/upload/iblock/62a/beliy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2627784" cy="5184576"/>
          </a:xfrm>
          <a:prstGeom prst="rect">
            <a:avLst/>
          </a:prstGeom>
          <a:noFill/>
        </p:spPr>
      </p:pic>
      <p:pic>
        <p:nvPicPr>
          <p:cNvPr id="43016" name="Picture 8" descr="http://www.ergonomica.info/upload/iblock/62a/beliy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6632"/>
            <a:ext cx="2915816" cy="5760640"/>
          </a:xfrm>
          <a:prstGeom prst="rect">
            <a:avLst/>
          </a:prstGeom>
          <a:noFill/>
        </p:spPr>
      </p:pic>
      <p:pic>
        <p:nvPicPr>
          <p:cNvPr id="43018" name="Picture 10" descr="http://www.ergonomica.info/upload/iblock/62a/beliy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48681"/>
            <a:ext cx="5143500" cy="648071"/>
          </a:xfrm>
          <a:prstGeom prst="rect">
            <a:avLst/>
          </a:prstGeom>
          <a:noFill/>
        </p:spPr>
      </p:pic>
      <p:pic>
        <p:nvPicPr>
          <p:cNvPr id="43020" name="Picture 12" descr="http://www.ergonomica.info/upload/iblock/62a/beliy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517232"/>
            <a:ext cx="5143500" cy="57606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55976" y="836712"/>
            <a:ext cx="2875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Спинний нервовий стовбур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499992" y="1124744"/>
            <a:ext cx="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547664" y="5517232"/>
            <a:ext cx="2974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Черевний нервовий стовбур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4427984" y="5373216"/>
            <a:ext cx="144016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99592" y="3284984"/>
            <a:ext cx="183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Видільний канал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228184" y="3212976"/>
            <a:ext cx="183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Видільний канал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6012160" y="3356992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Життєвий цикл аскариди людської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44034" name="Picture 2" descr="http://900igr.net/datas/biologija/Biologija-Kruglye-chervi/0005-005-ZHiznennyj-tsikl-askari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479704" cy="5688632"/>
          </a:xfrm>
          <a:prstGeom prst="rect">
            <a:avLst/>
          </a:prstGeom>
          <a:noFill/>
        </p:spPr>
      </p:pic>
      <p:pic>
        <p:nvPicPr>
          <p:cNvPr id="44036" name="Picture 4" descr="http://www.ergonomica.info/upload/iblock/62a/beliy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48681"/>
            <a:ext cx="7128792" cy="10801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19672" y="1412776"/>
            <a:ext cx="21150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Статевозрілі </a:t>
            </a:r>
          </a:p>
          <a:p>
            <a:r>
              <a:rPr lang="uk-UA" sz="2400" dirty="0" smtClean="0"/>
              <a:t>самець і самка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005064"/>
            <a:ext cx="314413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Запліднені яйця </a:t>
            </a:r>
          </a:p>
          <a:p>
            <a:r>
              <a:rPr lang="uk-UA" sz="2400" dirty="0" smtClean="0"/>
              <a:t>з фекаліями </a:t>
            </a:r>
          </a:p>
          <a:p>
            <a:r>
              <a:rPr lang="uk-UA" sz="2400" dirty="0" smtClean="0"/>
              <a:t>потрапляють назовні і </a:t>
            </a:r>
          </a:p>
          <a:p>
            <a:r>
              <a:rPr lang="uk-UA" sz="2400" dirty="0" smtClean="0"/>
              <a:t>можуть зберігатися </a:t>
            </a:r>
          </a:p>
          <a:p>
            <a:r>
              <a:rPr lang="uk-UA" sz="2400" dirty="0" smtClean="0"/>
              <a:t>      7 років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4725144"/>
            <a:ext cx="2938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/>
              <a:t>Під оболонкою яйця </a:t>
            </a:r>
          </a:p>
          <a:p>
            <a:pPr algn="r"/>
            <a:r>
              <a:rPr lang="uk-UA" sz="2400" dirty="0" smtClean="0"/>
              <a:t>дозріває личинка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37161" y="1700808"/>
            <a:ext cx="3906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Яйця заносяться у кишечник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2852936"/>
            <a:ext cx="16413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1400" dirty="0" smtClean="0"/>
              <a:t>Личинка проникає </a:t>
            </a:r>
          </a:p>
          <a:p>
            <a:pPr algn="r"/>
            <a:r>
              <a:rPr lang="uk-UA" sz="1400" dirty="0" smtClean="0"/>
              <a:t>у кров і мігрує до </a:t>
            </a:r>
          </a:p>
          <a:p>
            <a:pPr algn="r"/>
            <a:r>
              <a:rPr lang="uk-UA" sz="1400" dirty="0" smtClean="0"/>
              <a:t>легень, бо її </a:t>
            </a:r>
          </a:p>
          <a:p>
            <a:pPr algn="r"/>
            <a:r>
              <a:rPr lang="uk-UA" sz="1400" dirty="0" smtClean="0"/>
              <a:t>потрібен кисень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620688"/>
            <a:ext cx="20394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dirty="0" smtClean="0"/>
              <a:t>При відхаркуванні </a:t>
            </a:r>
          </a:p>
          <a:p>
            <a:pPr algn="r"/>
            <a:r>
              <a:rPr lang="uk-UA" dirty="0" smtClean="0"/>
              <a:t>аскариди знову </a:t>
            </a:r>
          </a:p>
          <a:p>
            <a:pPr algn="r"/>
            <a:r>
              <a:rPr lang="uk-UA" dirty="0" smtClean="0"/>
              <a:t>потрапляють </a:t>
            </a:r>
          </a:p>
          <a:p>
            <a:pPr algn="r"/>
            <a:r>
              <a:rPr lang="uk-UA" dirty="0" smtClean="0"/>
              <a:t>у кишечник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Круглі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Живуть у воді</a:t>
            </a:r>
            <a:endParaRPr lang="ru-RU" sz="2800" dirty="0"/>
          </a:p>
        </p:txBody>
      </p:sp>
      <p:pic>
        <p:nvPicPr>
          <p:cNvPr id="22530" name="Picture 2" descr="http://elementy.ru/images/news/habrotrocha_fig1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547346" cy="56353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5805264"/>
            <a:ext cx="1758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Коловертка </a:t>
            </a:r>
            <a:endParaRPr lang="ru-RU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Життєвий цикл аскариди людської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45060" name="Picture 4" descr="http://intranet.tdmu.edu.ua/data/kafedra/internal/med_biologia/classes_stud/%D0%9C%D0%B5%D0%B4%D0%B8%D1%87%D0%BD%D0%B0%20%D0%B1%D1%96%D0%BE%D0%BB%D0%BE%D0%B3%D1%96%D1%8F/C%D1%82%D0%BE%D0%BC%D0%B0%D1%82%D0%BE%D0%BB%D0%BE%D0%B3%D1%96%D1%87%D0%BD%D0%B8%D0%B9/%D0%A0%D0%BE%D1%81%D1%96%D0%B9%D1%81%D1%8C%D0%BA%D0%B0/%D0%A2%D0%B8%D0%BF%20%D0%9A%D1%80%D1%83%D0%B3%D0%BB%D1%8B%D0%B5%20%D1%87%D0%B5%D1%80%D0%B2%D0%B8.files/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996952"/>
            <a:ext cx="4464496" cy="3531966"/>
          </a:xfrm>
          <a:prstGeom prst="rect">
            <a:avLst/>
          </a:prstGeom>
          <a:noFill/>
        </p:spPr>
      </p:pic>
      <p:pic>
        <p:nvPicPr>
          <p:cNvPr id="45062" name="Picture 6" descr="Заражение аскаридозом происходит при проглатывании человеком зрелых яиц аскари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5160571" cy="3096344"/>
          </a:xfrm>
          <a:prstGeom prst="rect">
            <a:avLst/>
          </a:prstGeom>
          <a:noFill/>
        </p:spPr>
      </p:pic>
      <p:pic>
        <p:nvPicPr>
          <p:cNvPr id="45064" name="Picture 8" descr="http://www.ergonomica.info/upload/iblock/62a/beliy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6165304"/>
            <a:ext cx="2634835" cy="6926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3789040"/>
            <a:ext cx="3418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Запліднені яйця аскарид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2132856"/>
            <a:ext cx="23073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/>
              <a:t>Вихід личинки</a:t>
            </a:r>
          </a:p>
          <a:p>
            <a:pPr algn="r"/>
            <a:r>
              <a:rPr lang="uk-UA" sz="2400" dirty="0" smtClean="0"/>
              <a:t>аскариди з яйця</a:t>
            </a:r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Аскарида людська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13681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Аскаридоз – тяжке захворювання з інтоксикацією та ускладненнями                                              (непрохідністю і розривом кишечника)</a:t>
            </a:r>
            <a:endParaRPr lang="ru-RU" sz="2800" dirty="0"/>
          </a:p>
        </p:txBody>
      </p:sp>
      <p:pic>
        <p:nvPicPr>
          <p:cNvPr id="39940" name="Picture 4" descr="http://tvoelechenie.ru/wp-content/uploads/2012/10/askarid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4555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Аскарида людська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У складних випадках мусять вдаватися до хірургічного втручання</a:t>
            </a:r>
            <a:endParaRPr lang="ru-RU" sz="2800" dirty="0"/>
          </a:p>
        </p:txBody>
      </p:sp>
      <p:pic>
        <p:nvPicPr>
          <p:cNvPr id="46082" name="Picture 2" descr="http://crazy.werd.ru/uploads/posts/thumbs/2009-11-05/1257410718_105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6986549" cy="521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Круглі черви гострики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Головне джерело зараження  – фекальні маси</a:t>
            </a:r>
            <a:endParaRPr lang="ru-RU" sz="2800" dirty="0"/>
          </a:p>
        </p:txBody>
      </p:sp>
      <p:pic>
        <p:nvPicPr>
          <p:cNvPr id="47106" name="Picture 2" descr="http://www.antiparasitos.ru/userdata/images/Evermicularis_adult2_Nor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947722" y="1533000"/>
            <a:ext cx="5400601" cy="3719994"/>
          </a:xfrm>
          <a:prstGeom prst="rect">
            <a:avLst/>
          </a:prstGeom>
          <a:noFill/>
        </p:spPr>
      </p:pic>
      <p:pic>
        <p:nvPicPr>
          <p:cNvPr id="47108" name="Picture 4" descr="http://www.vitnik.ru/imedge1/j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8728" y="1394992"/>
            <a:ext cx="5400601" cy="399600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940152" y="764704"/>
            <a:ext cx="2539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Дорослий гострик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5589240"/>
            <a:ext cx="2106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Яйця гостриків</a:t>
            </a:r>
            <a:endParaRPr lang="ru-RU" sz="2400" dirty="0"/>
          </a:p>
        </p:txBody>
      </p:sp>
      <p:pic>
        <p:nvPicPr>
          <p:cNvPr id="47112" name="Picture 8" descr="http://www.polismed.com/upfiles/articles/big/2/2349890013367562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589166" y="2475731"/>
            <a:ext cx="2197918" cy="1512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Круглі черви гострики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Зараження і самозараження гостриками</a:t>
            </a:r>
            <a:endParaRPr lang="ru-RU" sz="2800" dirty="0"/>
          </a:p>
        </p:txBody>
      </p:sp>
      <p:pic>
        <p:nvPicPr>
          <p:cNvPr id="48130" name="Picture 2" descr="http://maima.com.ua/wp-content/uploads/2010/02/ostrit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031973" cy="4459983"/>
          </a:xfrm>
          <a:prstGeom prst="rect">
            <a:avLst/>
          </a:prstGeom>
          <a:noFill/>
        </p:spPr>
      </p:pic>
      <p:pic>
        <p:nvPicPr>
          <p:cNvPr id="48132" name="Picture 4" descr="http://www.ergonomica.info/upload/iblock/62a/beliy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581128"/>
            <a:ext cx="6768752" cy="936103"/>
          </a:xfrm>
          <a:prstGeom prst="rect">
            <a:avLst/>
          </a:prstGeom>
          <a:noFill/>
        </p:spPr>
      </p:pic>
      <p:pic>
        <p:nvPicPr>
          <p:cNvPr id="48134" name="Picture 6" descr="http://www.ergonomica.info/upload/iblock/62a/beliy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365104"/>
            <a:ext cx="2088232" cy="1116124"/>
          </a:xfrm>
          <a:prstGeom prst="rect">
            <a:avLst/>
          </a:prstGeom>
          <a:noFill/>
        </p:spPr>
      </p:pic>
      <p:pic>
        <p:nvPicPr>
          <p:cNvPr id="48136" name="Picture 8" descr="http://www.ergonomica.info/upload/iblock/62a/beliy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05064"/>
            <a:ext cx="936104" cy="609401"/>
          </a:xfrm>
          <a:prstGeom prst="rect">
            <a:avLst/>
          </a:prstGeom>
          <a:noFill/>
        </p:spPr>
      </p:pic>
      <p:pic>
        <p:nvPicPr>
          <p:cNvPr id="48138" name="Picture 10" descr="http://www.ergonomica.info/upload/iblock/62a/beliy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052737"/>
            <a:ext cx="6840760" cy="504055"/>
          </a:xfrm>
          <a:prstGeom prst="rect">
            <a:avLst/>
          </a:prstGeom>
          <a:noFill/>
        </p:spPr>
      </p:pic>
      <p:pic>
        <p:nvPicPr>
          <p:cNvPr id="48140" name="Picture 12" descr="http://www.ergonomica.info/upload/iblock/62a/beliy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047661">
            <a:off x="5436096" y="3284984"/>
            <a:ext cx="2088232" cy="43247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 rot="4342020">
            <a:off x="76894" y="2690086"/>
            <a:ext cx="1202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Хворий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4605477">
            <a:off x="7599267" y="2808457"/>
            <a:ext cx="1534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Здоровий 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 rot="19164759">
            <a:off x="5652120" y="3212976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Зараження 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95736" y="1052736"/>
            <a:ext cx="2378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Самозараження 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4005064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Руки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23728" y="4365104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Іграшки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03848" y="4581128"/>
            <a:ext cx="97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Постіль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355976" y="4581128"/>
            <a:ext cx="1218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Хатній пил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Круглі черви трихінели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У проміжного хазяїна живуть у м</a:t>
            </a:r>
            <a:r>
              <a:rPr lang="en-US" sz="2800" dirty="0" smtClean="0"/>
              <a:t>’</a:t>
            </a:r>
            <a:r>
              <a:rPr lang="uk-UA" sz="2800" dirty="0" smtClean="0"/>
              <a:t>язах, </a:t>
            </a:r>
          </a:p>
          <a:p>
            <a:pPr algn="ctr">
              <a:buNone/>
            </a:pPr>
            <a:r>
              <a:rPr lang="uk-UA" sz="2800" dirty="0" smtClean="0"/>
              <a:t>в остаточного (в т.ч. людини) – у кишечнику </a:t>
            </a:r>
            <a:endParaRPr lang="ru-RU" sz="2800" dirty="0"/>
          </a:p>
        </p:txBody>
      </p:sp>
      <p:pic>
        <p:nvPicPr>
          <p:cNvPr id="49154" name="Picture 2" descr="http://charmeur.ru/uploads/posts/2011-07/131167171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07402" y="1479610"/>
            <a:ext cx="5174228" cy="3456384"/>
          </a:xfrm>
          <a:prstGeom prst="rect">
            <a:avLst/>
          </a:prstGeom>
          <a:noFill/>
        </p:spPr>
      </p:pic>
      <p:pic>
        <p:nvPicPr>
          <p:cNvPr id="49158" name="Picture 6" descr="http://upload.wikimedia.org/wikipedia/commons/thumb/e/e8/Trichinella_larv1_DPDx.JPG/275px-Trichinella_larv1_DPD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620688"/>
            <a:ext cx="5184576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Круглі черви філярії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Мікроскопічно малі і дуже тонкі</a:t>
            </a:r>
            <a:endParaRPr lang="ru-RU" sz="2800" dirty="0"/>
          </a:p>
        </p:txBody>
      </p:sp>
      <p:pic>
        <p:nvPicPr>
          <p:cNvPr id="50178" name="Picture 2" descr="http://krutayatema.ru/wp-content/uploads/2011/10/Untitled-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5746270" cy="5549256"/>
          </a:xfrm>
          <a:prstGeom prst="rect">
            <a:avLst/>
          </a:prstGeom>
          <a:noFill/>
        </p:spPr>
      </p:pic>
      <p:pic>
        <p:nvPicPr>
          <p:cNvPr id="50180" name="Picture 4" descr="http://t0.gstatic.com/images?q=tbn:ANd9GcRi0wYR6hmN8UOMmJIHoKCp1lhyYNi8b5d5bGBh5CEU4Meul_XxDAN6Ag9C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729195" y="1750497"/>
            <a:ext cx="5544616" cy="328499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5229200"/>
            <a:ext cx="16459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err="1" smtClean="0">
                <a:solidFill>
                  <a:schemeClr val="bg1"/>
                </a:solidFill>
              </a:rPr>
              <a:t>Філярія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у лімфатичних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судинах миші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Круглі черви філярії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Проміжний хазяїн – кровосисна комаха, </a:t>
            </a:r>
          </a:p>
          <a:p>
            <a:pPr algn="ctr">
              <a:buNone/>
            </a:pPr>
            <a:r>
              <a:rPr lang="uk-UA" sz="2800" dirty="0" smtClean="0"/>
              <a:t>остаточний – людина. Слонова хвороба </a:t>
            </a:r>
            <a:endParaRPr lang="ru-RU" sz="2800" dirty="0"/>
          </a:p>
        </p:txBody>
      </p:sp>
      <p:pic>
        <p:nvPicPr>
          <p:cNvPr id="51202" name="Picture 2" descr="http://www.porjati.net/uploads/posts/2010-06/127778951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84984"/>
            <a:ext cx="3456384" cy="2592288"/>
          </a:xfrm>
          <a:prstGeom prst="rect">
            <a:avLst/>
          </a:prstGeom>
          <a:noFill/>
        </p:spPr>
      </p:pic>
      <p:pic>
        <p:nvPicPr>
          <p:cNvPr id="51204" name="Picture 4" descr="http://www.dezinfo.net/images2/image/12.2009/parazity/1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3744416" cy="2578966"/>
          </a:xfrm>
          <a:prstGeom prst="rect">
            <a:avLst/>
          </a:prstGeom>
          <a:noFill/>
        </p:spPr>
      </p:pic>
      <p:pic>
        <p:nvPicPr>
          <p:cNvPr id="51206" name="Picture 6" descr="http://zooeco.com/Im13/Dirofilaria%20repe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620688"/>
            <a:ext cx="3062032" cy="2592288"/>
          </a:xfrm>
          <a:prstGeom prst="rect">
            <a:avLst/>
          </a:prstGeom>
          <a:noFill/>
        </p:spPr>
      </p:pic>
      <p:pic>
        <p:nvPicPr>
          <p:cNvPr id="51208" name="Picture 8" descr="http://egolman.com/wp-content/uploads/2012/10/%D0%BA%D0%BE%D0%BC%D0%B0%D1%8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620688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Як не заразитися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Мити руки після туалету й інших брудних предметів</a:t>
            </a:r>
            <a:endParaRPr lang="ru-RU" sz="2800" dirty="0"/>
          </a:p>
        </p:txBody>
      </p:sp>
      <p:pic>
        <p:nvPicPr>
          <p:cNvPr id="52226" name="Picture 2" descr="http://lubomarti.ucoz.ru/_pu/12/18617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71384" cy="5732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Як не заразитися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4" name="Picture 2" descr="http://demotivators.to/media/posters/553/564850_mojte-ruki-pered-ed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20880" cy="6101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Круглі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Живуть у ґрунті</a:t>
            </a:r>
            <a:endParaRPr lang="ru-RU" sz="2800" dirty="0"/>
          </a:p>
        </p:txBody>
      </p:sp>
      <p:pic>
        <p:nvPicPr>
          <p:cNvPr id="23554" name="Picture 2" descr="http://www.plantenziektekunde.nl/UserFiles/Image/planten/welkom/aaltjes/roofdieren/mononchus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417544" cy="5544616"/>
          </a:xfrm>
          <a:prstGeom prst="rect">
            <a:avLst/>
          </a:prstGeom>
          <a:noFill/>
        </p:spPr>
      </p:pic>
      <p:pic>
        <p:nvPicPr>
          <p:cNvPr id="23556" name="Picture 4" descr="http://www.wageningenur.nl/upload/b0a81bae-e9d9-436b-bd65-a06a346272d6_nematode%20Mononchuscarnivorenematodemondholte98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72816"/>
            <a:ext cx="3934265" cy="29393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43808" y="4221088"/>
            <a:ext cx="686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Рот </a:t>
            </a:r>
            <a:endParaRPr lang="ru-RU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Як не заразитися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Мити овочі і фрукти протічною водою,                 можна із содою чи милом</a:t>
            </a:r>
            <a:endParaRPr lang="ru-RU" sz="2800" dirty="0"/>
          </a:p>
        </p:txBody>
      </p:sp>
      <p:pic>
        <p:nvPicPr>
          <p:cNvPr id="53250" name="Picture 2" descr="http://img1.liveinternet.ru/images/attach/c/2/71/262/71262607_1298734021_frukt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9832" cy="4746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Як не заразитися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Вживати чисту воду</a:t>
            </a:r>
            <a:endParaRPr lang="ru-RU" sz="2800" dirty="0"/>
          </a:p>
        </p:txBody>
      </p:sp>
      <p:pic>
        <p:nvPicPr>
          <p:cNvPr id="54274" name="Picture 2" descr="http://otvetin.ru/uploads/posts/2009-12/1259633018_v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648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Як не заразитися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Не допускати мух і до продуктів</a:t>
            </a:r>
            <a:endParaRPr lang="ru-RU" sz="2800" dirty="0"/>
          </a:p>
        </p:txBody>
      </p:sp>
      <p:pic>
        <p:nvPicPr>
          <p:cNvPr id="55298" name="Picture 2" descr="Муха за ед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6667500" cy="4248151"/>
          </a:xfrm>
          <a:prstGeom prst="rect">
            <a:avLst/>
          </a:prstGeom>
          <a:noFill/>
        </p:spPr>
      </p:pic>
      <p:pic>
        <p:nvPicPr>
          <p:cNvPr id="55300" name="Picture 4" descr="http://milochka.net/wp-content/uploads/2010/07/%D0%91%D0%BE%D1%80%D1%8C%D0%B1%D0%B0-%D1%81-%D0%BC%D1%83%D1%85%D0%B0%D0%BC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095280"/>
            <a:ext cx="3770362" cy="3133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Як не заразитися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57346" name="Picture 2" descr="http://rusdemotivator.ru/uploads/posts/2012-02/1330332859_46278370_nastorazhivaet-kogda-muhi-potirayut-perednie-lap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80987"/>
            <a:ext cx="7632848" cy="6277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Як не заразитися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Не допускати тарганів до продуктів</a:t>
            </a:r>
            <a:endParaRPr lang="ru-RU" sz="2800" dirty="0"/>
          </a:p>
        </p:txBody>
      </p:sp>
      <p:pic>
        <p:nvPicPr>
          <p:cNvPr id="56322" name="Picture 2" descr="Обои картинки фото кухня, таракан, усы, еда, насеком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696293" cy="5544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Круглі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Круглий черв-хижак когось атакує</a:t>
            </a:r>
            <a:endParaRPr lang="ru-RU" sz="2800" dirty="0"/>
          </a:p>
        </p:txBody>
      </p:sp>
      <p:pic>
        <p:nvPicPr>
          <p:cNvPr id="24578" name="Picture 2" descr="http://www.fcps.edu/islandcreekes/ecology/Miscellaneous/Predatory%20Nematode/Monoi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344139" cy="5508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Круглі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Можуть паразитувати на тваринах</a:t>
            </a:r>
            <a:endParaRPr lang="ru-RU" sz="2800" dirty="0"/>
          </a:p>
        </p:txBody>
      </p:sp>
      <p:pic>
        <p:nvPicPr>
          <p:cNvPr id="25602" name="Picture 2" descr="http://douan.pp.net.ua/Chinamedic/nemso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148471" cy="56357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548680"/>
            <a:ext cx="20569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Круглі черви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у серці собаки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Круглі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Можуть паразитувати на рослинах</a:t>
            </a:r>
            <a:endParaRPr lang="ru-RU" sz="2800" dirty="0"/>
          </a:p>
        </p:txBody>
      </p:sp>
      <p:pic>
        <p:nvPicPr>
          <p:cNvPr id="26626" name="Picture 2" descr="http://elementy.ru/images/news/parasitism_nematodes_fig1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4704"/>
            <a:ext cx="9144001" cy="52425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39952" y="5589240"/>
            <a:ext cx="4265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Круглі черви у стеблі кукурудзи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Круглі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Можуть паразитувати на рослинах</a:t>
            </a:r>
            <a:endParaRPr lang="ru-RU" sz="2800" dirty="0"/>
          </a:p>
        </p:txBody>
      </p:sp>
      <p:pic>
        <p:nvPicPr>
          <p:cNvPr id="27650" name="Picture 2" descr="http://i020.radikal.ru/0803/17/33f27b2a15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440149" cy="55801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71800" y="5733256"/>
            <a:ext cx="5578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Круглі черви у листках кімнатної рослини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Тип Круглі черви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Можуть паразитувати на рослинах</a:t>
            </a:r>
            <a:endParaRPr lang="ru-RU" sz="2800" dirty="0"/>
          </a:p>
        </p:txBody>
      </p:sp>
      <p:pic>
        <p:nvPicPr>
          <p:cNvPr id="28674" name="Picture 2" descr="http://www.zin.ru/Animalia/Nematoda/rus/galnem/i4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033393" cy="3240360"/>
          </a:xfrm>
          <a:prstGeom prst="rect">
            <a:avLst/>
          </a:prstGeom>
          <a:noFill/>
        </p:spPr>
      </p:pic>
      <p:pic>
        <p:nvPicPr>
          <p:cNvPr id="28676" name="Picture 4" descr="http://www.zin.ru/Animalia/Nematoda/rus/galnem/i7x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3724275" cy="33337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4008" y="3861048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dirty="0" smtClean="0"/>
              <a:t>Круглі черви утворюють </a:t>
            </a:r>
          </a:p>
          <a:p>
            <a:pPr algn="r"/>
            <a:r>
              <a:rPr lang="uk-UA" sz="2400" dirty="0" smtClean="0"/>
              <a:t>гали на коренях 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5301208"/>
            <a:ext cx="31470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Самка круглого черва, </a:t>
            </a:r>
          </a:p>
          <a:p>
            <a:r>
              <a:rPr lang="uk-UA" sz="2400" dirty="0" smtClean="0"/>
              <a:t>наповнена яйцями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633</Words>
  <Application>Microsoft Office PowerPoint</Application>
  <PresentationFormat>Экран (4:3)</PresentationFormat>
  <Paragraphs>195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Тип Круглі черви</vt:lpstr>
      <vt:lpstr>Тип Круглі черви</vt:lpstr>
      <vt:lpstr>Тип Круглі черви</vt:lpstr>
      <vt:lpstr>Тип Круглі черви</vt:lpstr>
      <vt:lpstr>Тип Круглі черви</vt:lpstr>
      <vt:lpstr>Тип Круглі черви</vt:lpstr>
      <vt:lpstr>Тип Круглі черви</vt:lpstr>
      <vt:lpstr>Тип Круглі черви</vt:lpstr>
      <vt:lpstr>Тип Круглі черви</vt:lpstr>
      <vt:lpstr>Тип Круглі черви</vt:lpstr>
      <vt:lpstr>Тип Круглі черви</vt:lpstr>
      <vt:lpstr>Тип Круглі черви</vt:lpstr>
      <vt:lpstr>Тип Круглі черви</vt:lpstr>
      <vt:lpstr>Тип Круглі черви</vt:lpstr>
      <vt:lpstr>Тип Круглі черви</vt:lpstr>
      <vt:lpstr>Тип Круглі черви</vt:lpstr>
      <vt:lpstr>Тип Круглі черви</vt:lpstr>
      <vt:lpstr>Тип Круглі черви</vt:lpstr>
      <vt:lpstr>Тип Круглі черви</vt:lpstr>
      <vt:lpstr>Тип Круглі черви</vt:lpstr>
      <vt:lpstr>Тип Круглі черви</vt:lpstr>
      <vt:lpstr>Тип Круглі черви</vt:lpstr>
      <vt:lpstr>Тип Круглі черви</vt:lpstr>
      <vt:lpstr>Круглий черв аскарида людська</vt:lpstr>
      <vt:lpstr>Аскарида людська</vt:lpstr>
      <vt:lpstr>Аскарида людська</vt:lpstr>
      <vt:lpstr>Аскарида людська</vt:lpstr>
      <vt:lpstr>Аскарида людська</vt:lpstr>
      <vt:lpstr>Життєвий цикл аскариди людської</vt:lpstr>
      <vt:lpstr>Життєвий цикл аскариди людської</vt:lpstr>
      <vt:lpstr>Аскарида людська</vt:lpstr>
      <vt:lpstr>Аскарида людська</vt:lpstr>
      <vt:lpstr>Круглі черви гострики</vt:lpstr>
      <vt:lpstr>Круглі черви гострики</vt:lpstr>
      <vt:lpstr>Круглі черви трихінели</vt:lpstr>
      <vt:lpstr>Круглі черви філярії</vt:lpstr>
      <vt:lpstr>Круглі черви філярії</vt:lpstr>
      <vt:lpstr>Як не заразитися</vt:lpstr>
      <vt:lpstr>Як не заразитися</vt:lpstr>
      <vt:lpstr>Як не заразитися</vt:lpstr>
      <vt:lpstr>Як не заразитися</vt:lpstr>
      <vt:lpstr>Як не заразитися</vt:lpstr>
      <vt:lpstr>Як не заразитися</vt:lpstr>
      <vt:lpstr>Як не заразитися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40</cp:revision>
  <dcterms:created xsi:type="dcterms:W3CDTF">2012-11-06T23:06:09Z</dcterms:created>
  <dcterms:modified xsi:type="dcterms:W3CDTF">2012-11-16T17:58:33Z</dcterms:modified>
</cp:coreProperties>
</file>